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34" r:id="rId3"/>
    <p:sldId id="350" r:id="rId4"/>
    <p:sldId id="351" r:id="rId5"/>
    <p:sldId id="349" r:id="rId6"/>
    <p:sldId id="336" r:id="rId7"/>
    <p:sldId id="341" r:id="rId8"/>
    <p:sldId id="257" r:id="rId9"/>
    <p:sldId id="337" r:id="rId10"/>
    <p:sldId id="338" r:id="rId11"/>
    <p:sldId id="339" r:id="rId12"/>
    <p:sldId id="348" r:id="rId13"/>
    <p:sldId id="352" r:id="rId14"/>
    <p:sldId id="353" r:id="rId15"/>
    <p:sldId id="354" r:id="rId16"/>
    <p:sldId id="355" r:id="rId17"/>
    <p:sldId id="340" r:id="rId18"/>
    <p:sldId id="356" r:id="rId19"/>
    <p:sldId id="342" r:id="rId20"/>
    <p:sldId id="343" r:id="rId21"/>
    <p:sldId id="346" r:id="rId22"/>
    <p:sldId id="344" r:id="rId23"/>
    <p:sldId id="345" r:id="rId24"/>
    <p:sldId id="347" r:id="rId25"/>
    <p:sldId id="333" r:id="rId26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1" autoAdjust="0"/>
    <p:restoredTop sz="94660"/>
  </p:normalViewPr>
  <p:slideViewPr>
    <p:cSldViewPr snapToGrid="0">
      <p:cViewPr>
        <p:scale>
          <a:sx n="91" d="100"/>
          <a:sy n="91" d="100"/>
        </p:scale>
        <p:origin x="135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03865461-B59F-5CD2-3BB4-B94B8E5934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AD4509B4-2ACC-9DC9-58D7-BE1C9B7EE8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F83F41D4-D570-0A64-D456-5FDF6CE523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FA067-E6BC-4E9B-91A0-79665BD1EE7D}" type="datetimeFigureOut">
              <a:rPr kumimoji="1" lang="ja-JP" altLang="en-US" smtClean="0"/>
              <a:t>2025/8/23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E6C007BC-EE10-41AF-6B49-3E25F41D38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3B3AC5A7-E21A-A10D-E15C-76069ACF2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CFED5-0388-48B8-9A04-9A15641193E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96975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7610E7B6-CACD-7729-72AA-6126D189C2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DDEBD451-C065-DA2F-FF3C-94F279FF49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42AA7DE8-5DCA-5E1C-DD57-37F944730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FA067-E6BC-4E9B-91A0-79665BD1EE7D}" type="datetimeFigureOut">
              <a:rPr kumimoji="1" lang="ja-JP" altLang="en-US" smtClean="0"/>
              <a:t>2025/8/23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62F711DD-2705-A5DA-E000-B0305B368B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E462847F-3872-8DBE-B7E9-9BD208E8B8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CFED5-0388-48B8-9A04-9A15641193E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7226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9055073-749E-04E7-355B-56596D8C58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DFEBAED0-63C8-2857-ABB0-966B60A8E6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29AE773F-33A3-BE7D-1AB4-EB42E79C0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FA067-E6BC-4E9B-91A0-79665BD1EE7D}" type="datetimeFigureOut">
              <a:rPr kumimoji="1" lang="ja-JP" altLang="en-US" smtClean="0"/>
              <a:t>2025/8/23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348442D9-EFE1-D583-6540-92F1737DAB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0A88137D-B62A-FD85-17D0-F99C1BD84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CFED5-0388-48B8-9A04-9A15641193E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95136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52E7EC7B-3459-6941-7968-51BBD58611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97E23B03-7D2D-275C-3253-F5A880254D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F3A1FA38-4706-988C-E43B-9C5A7F3DE8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AFBEB96E-CBA9-2E4D-19A7-2427F071B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FA067-E6BC-4E9B-91A0-79665BD1EE7D}" type="datetimeFigureOut">
              <a:rPr kumimoji="1" lang="ja-JP" altLang="en-US" smtClean="0"/>
              <a:t>2025/8/23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ECC2ABF3-9C1C-A403-72ED-01B557AF3C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2CE08CAB-570B-1996-2B2A-10702EE6E8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CFED5-0388-48B8-9A04-9A15641193E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64451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89923BA-3069-EEEC-C3A2-75A8430F6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071EB2DD-59A7-35C8-F6A5-6912AF7145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A73D00B8-A78A-3BDA-FCCA-5BC5B711B5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F325A6A6-89C8-69AF-C3CC-635A63DE78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>
            <a:extLst>
              <a:ext uri="{FF2B5EF4-FFF2-40B4-BE49-F238E27FC236}">
                <a16:creationId xmlns:a16="http://schemas.microsoft.com/office/drawing/2014/main" id="{FA616213-F764-CFAB-5F06-BAB40F2F01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>
            <a:extLst>
              <a:ext uri="{FF2B5EF4-FFF2-40B4-BE49-F238E27FC236}">
                <a16:creationId xmlns:a16="http://schemas.microsoft.com/office/drawing/2014/main" id="{D4C33245-B5C5-EB2D-C734-58EBC3240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FA067-E6BC-4E9B-91A0-79665BD1EE7D}" type="datetimeFigureOut">
              <a:rPr kumimoji="1" lang="ja-JP" altLang="en-US" smtClean="0"/>
              <a:t>2025/8/23</a:t>
            </a:fld>
            <a:endParaRPr kumimoji="1" lang="ja-JP" altLang="en-US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460D12DA-BE89-C9B3-5AA6-491FE53602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>
            <a:extLst>
              <a:ext uri="{FF2B5EF4-FFF2-40B4-BE49-F238E27FC236}">
                <a16:creationId xmlns:a16="http://schemas.microsoft.com/office/drawing/2014/main" id="{4DB79210-AB88-7509-686E-642EB441B2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CFED5-0388-48B8-9A04-9A15641193E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288796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76AF9FED-C007-2139-DA63-ECA219568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C0C317C1-E639-582B-33D1-1663E5FC0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FA067-E6BC-4E9B-91A0-79665BD1EE7D}" type="datetimeFigureOut">
              <a:rPr kumimoji="1" lang="ja-JP" altLang="en-US" smtClean="0"/>
              <a:t>2025/8/23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776573C3-DC14-34D1-4CD5-5E3376ADA6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DCACB404-F543-532C-DDE3-205EB0BD9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CFED5-0388-48B8-9A04-9A15641193E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6112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454D84DB-415C-0FE7-98AD-F107389F5E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FA067-E6BC-4E9B-91A0-79665BD1EE7D}" type="datetimeFigureOut">
              <a:rPr kumimoji="1" lang="ja-JP" altLang="en-US" smtClean="0"/>
              <a:t>2025/8/23</a:t>
            </a:fld>
            <a:endParaRPr kumimoji="1" lang="ja-JP" altLang="en-US"/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C935F317-124B-BBF0-A7B7-AC235FE511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9285F7BB-8B9F-568F-4D5E-7694AB3D1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CFED5-0388-48B8-9A04-9A15641193E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9717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28287B19-15B8-BE69-6BC2-37A65CB9BF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F692C188-42FD-8F93-646F-FE050173A3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66DA2696-76CD-3DE3-2CC0-46009BE61E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8648A6B6-A166-4235-6F70-410A22CB36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FA067-E6BC-4E9B-91A0-79665BD1EE7D}" type="datetimeFigureOut">
              <a:rPr kumimoji="1" lang="ja-JP" altLang="en-US" smtClean="0"/>
              <a:t>2025/8/23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15BA18FA-5E96-7A5A-951B-E89B0F4F11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C79E975F-0D95-BF75-52FF-D88B3E73A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CFED5-0388-48B8-9A04-9A15641193E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25049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7E3D45D-9AAF-746B-86EB-F86A835B69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>
            <a:extLst>
              <a:ext uri="{FF2B5EF4-FFF2-40B4-BE49-F238E27FC236}">
                <a16:creationId xmlns:a16="http://schemas.microsoft.com/office/drawing/2014/main" id="{55AE7FFA-46FB-0D6F-6810-215820EBFD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504B4078-E756-BD32-1BF3-7EFFB025E6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5BDC7A64-F132-9EF6-0FDC-E1AB2FBCBC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FA067-E6BC-4E9B-91A0-79665BD1EE7D}" type="datetimeFigureOut">
              <a:rPr kumimoji="1" lang="ja-JP" altLang="en-US" smtClean="0"/>
              <a:t>2025/8/23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1D006285-9026-2139-6B75-8859351D42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DE19DC91-0474-F55C-1783-CD00A4D792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CFED5-0388-48B8-9A04-9A15641193E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045624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E13E4ABB-2DB9-A391-6BA8-D008D7C54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69DC660B-EF4A-BEDA-A2BE-6F67A1B0B3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8AA6B934-2206-7D72-535C-9CCA17B34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FA067-E6BC-4E9B-91A0-79665BD1EE7D}" type="datetimeFigureOut">
              <a:rPr kumimoji="1" lang="ja-JP" altLang="en-US" smtClean="0"/>
              <a:t>2025/8/23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CF442BD5-2D67-D40C-8191-C0E6573A7D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A42D209D-DAEF-8921-D041-A4984952B7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CFED5-0388-48B8-9A04-9A15641193E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49236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>
            <a:extLst>
              <a:ext uri="{FF2B5EF4-FFF2-40B4-BE49-F238E27FC236}">
                <a16:creationId xmlns:a16="http://schemas.microsoft.com/office/drawing/2014/main" id="{3F0E5E52-3771-F4C4-5131-F22872022C1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E8B116E1-DCA1-1657-3FEB-737E7CD394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B39ACA0B-6022-F6BA-99A2-2ED9B4F7C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FA067-E6BC-4E9B-91A0-79665BD1EE7D}" type="datetimeFigureOut">
              <a:rPr kumimoji="1" lang="ja-JP" altLang="en-US" smtClean="0"/>
              <a:t>2025/8/23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F1649154-AFFB-86F6-153C-FCEBA9F08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AFF15DDA-35D5-05F5-8E62-8274B8F9DA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CFED5-0388-48B8-9A04-9A15641193E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309934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98A633DC-B0ED-FD4C-A7FA-8587A5EC94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C6207266-EC8F-7808-9917-38320EB85D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D1F67FA0-3B3F-4FB6-D98C-E1BBFBBEA7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3FA067-E6BC-4E9B-91A0-79665BD1EE7D}" type="datetimeFigureOut">
              <a:rPr kumimoji="1" lang="ja-JP" altLang="en-US" smtClean="0"/>
              <a:t>2025/8/23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EED5E084-E5B1-2B25-0768-F844D54D02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2BBC0F4D-9E7C-650D-3587-B32F0487D5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60CFED5-0388-48B8-9A04-9A15641193E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12883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forms.gle/kYynnbwzmGRzUhph6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forms.gle/kYynnbwzmGRzUhph6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2D8C01F-21A3-7DF7-3F3B-FF7363AF8B7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kumimoji="1" lang="ja-JP" altLang="en-US" sz="4000" dirty="0"/>
              <a:t>論文執筆での生成</a:t>
            </a:r>
            <a:r>
              <a:rPr kumimoji="1" lang="en-US" altLang="ja-JP" sz="4000" dirty="0"/>
              <a:t>AI</a:t>
            </a:r>
            <a:r>
              <a:rPr kumimoji="1" lang="ja-JP" altLang="en-US" sz="4000" dirty="0"/>
              <a:t>の適切な使用</a:t>
            </a:r>
            <a:br>
              <a:rPr kumimoji="1" lang="en-US" altLang="ja-JP" sz="4000" dirty="0"/>
            </a:br>
            <a:r>
              <a:rPr kumimoji="1" lang="ja-JP" altLang="en-US" sz="4000" dirty="0"/>
              <a:t>ーガイドラインについての議論ー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4BA36C77-6C23-0C45-3E74-D24FFEC01A7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/>
              <a:t>寺尾 敦</a:t>
            </a:r>
            <a:endParaRPr kumimoji="1" lang="en-US" altLang="ja-JP" dirty="0"/>
          </a:p>
          <a:p>
            <a:r>
              <a:rPr lang="ja-JP" altLang="en-US" sz="2000" dirty="0"/>
              <a:t>青山学院大学社会情報学部</a:t>
            </a:r>
            <a:endParaRPr lang="en-US" altLang="ja-JP" sz="2000" dirty="0"/>
          </a:p>
          <a:p>
            <a:r>
              <a:rPr lang="en-US" altLang="ja-JP" sz="2000" dirty="0"/>
              <a:t>『</a:t>
            </a:r>
            <a:r>
              <a:rPr lang="ja-JP" altLang="en-US" sz="2000" dirty="0"/>
              <a:t>コンピュータ＆エデュケーション</a:t>
            </a:r>
            <a:r>
              <a:rPr lang="en-US" altLang="ja-JP" sz="2000" dirty="0"/>
              <a:t>』</a:t>
            </a:r>
            <a:r>
              <a:rPr lang="ja-JP" altLang="en-US" sz="2000" dirty="0"/>
              <a:t>編集委員長</a:t>
            </a:r>
            <a:endParaRPr lang="en-US" altLang="ja-JP" sz="2000" dirty="0"/>
          </a:p>
          <a:p>
            <a:endParaRPr kumimoji="1" lang="ja-JP" altLang="en-US" sz="2000" dirty="0"/>
          </a:p>
        </p:txBody>
      </p:sp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2A86954B-403B-75E5-0CDB-B75E85E719FF}"/>
              </a:ext>
            </a:extLst>
          </p:cNvPr>
          <p:cNvSpPr txBox="1"/>
          <p:nvPr/>
        </p:nvSpPr>
        <p:spPr>
          <a:xfrm>
            <a:off x="714703" y="397067"/>
            <a:ext cx="688041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/>
              <a:t>2025PC</a:t>
            </a:r>
            <a:r>
              <a:rPr lang="ja-JP" altLang="en-US" dirty="0"/>
              <a:t>カンファレンス　編集委員会企画セミナー</a:t>
            </a:r>
            <a:endParaRPr lang="en-US" altLang="ja-JP" dirty="0"/>
          </a:p>
          <a:p>
            <a:r>
              <a:rPr lang="ja-JP" altLang="en-US" dirty="0"/>
              <a:t>論文執筆における生成</a:t>
            </a:r>
            <a:r>
              <a:rPr lang="en-US" altLang="ja-JP" dirty="0"/>
              <a:t>AI</a:t>
            </a:r>
            <a:r>
              <a:rPr lang="ja-JP" altLang="en-US" dirty="0"/>
              <a:t>の利用ー基本原則を定めるための議論ー</a:t>
            </a:r>
          </a:p>
          <a:p>
            <a:endParaRPr kumimoji="1" lang="ja-JP" altLang="en-US" dirty="0"/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EB9CE0E0-D070-A041-FF97-672D8F3874AC}"/>
              </a:ext>
            </a:extLst>
          </p:cNvPr>
          <p:cNvSpPr txBox="1"/>
          <p:nvPr/>
        </p:nvSpPr>
        <p:spPr>
          <a:xfrm>
            <a:off x="9170275" y="397067"/>
            <a:ext cx="24673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2025</a:t>
            </a:r>
            <a:r>
              <a:rPr lang="ja-JP" altLang="en-US" dirty="0"/>
              <a:t>年</a:t>
            </a:r>
            <a:r>
              <a:rPr lang="en-US" altLang="ja-JP" dirty="0"/>
              <a:t>8</a:t>
            </a:r>
            <a:r>
              <a:rPr lang="ja-JP" altLang="en-US" dirty="0"/>
              <a:t>月</a:t>
            </a:r>
            <a:r>
              <a:rPr lang="en-US" altLang="ja-JP" dirty="0"/>
              <a:t>23</a:t>
            </a:r>
            <a:r>
              <a:rPr lang="ja-JP" altLang="en-US" dirty="0"/>
              <a:t>日（土）</a:t>
            </a:r>
            <a:endParaRPr kumimoji="1" lang="ja-JP" altLang="en-US" dirty="0"/>
          </a:p>
        </p:txBody>
      </p:sp>
      <p:pic>
        <p:nvPicPr>
          <p:cNvPr id="6" name="図 5" descr="QR コード&#10;&#10;AI 生成コンテンツは誤りを含む可能性があります。">
            <a:extLst>
              <a:ext uri="{FF2B5EF4-FFF2-40B4-BE49-F238E27FC236}">
                <a16:creationId xmlns:a16="http://schemas.microsoft.com/office/drawing/2014/main" id="{C5A800B1-83D0-1B81-72F6-D2896475BD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4069" y="3660933"/>
            <a:ext cx="2800000" cy="2800000"/>
          </a:xfrm>
          <a:prstGeom prst="rect">
            <a:avLst/>
          </a:prstGeom>
        </p:spPr>
      </p:pic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B8CD1EFC-495A-FA6D-0CDE-EBDF26621D0B}"/>
              </a:ext>
            </a:extLst>
          </p:cNvPr>
          <p:cNvSpPr txBox="1"/>
          <p:nvPr/>
        </p:nvSpPr>
        <p:spPr>
          <a:xfrm>
            <a:off x="4343669" y="5060933"/>
            <a:ext cx="4740400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kumimoji="1" lang="ja-JP" altLang="en-US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「論文執筆での生成</a:t>
            </a:r>
            <a:r>
              <a:rPr kumimoji="1" lang="en-US" altLang="ja-JP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AI</a:t>
            </a:r>
            <a:r>
              <a:rPr kumimoji="1" lang="ja-JP" altLang="en-US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の使用」アンケート</a:t>
            </a:r>
            <a:endParaRPr kumimoji="1" lang="en-US" altLang="ja-JP" dirty="0"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  <a:p>
            <a:r>
              <a:rPr kumimoji="1" lang="en-US" altLang="ja-JP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PCC</a:t>
            </a:r>
            <a:r>
              <a:rPr kumimoji="1" lang="ja-JP" altLang="en-US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参加者のみなさま回答をお願いします</a:t>
            </a:r>
            <a:endParaRPr kumimoji="1" lang="en-US" altLang="ja-JP" dirty="0"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  <a:p>
            <a:r>
              <a:rPr lang="en-US" altLang="ja-JP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URL </a:t>
            </a:r>
            <a:r>
              <a:rPr lang="ja-JP" altLang="en-US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あるいは </a:t>
            </a:r>
            <a:r>
              <a:rPr lang="en-US" altLang="ja-JP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QR</a:t>
            </a:r>
            <a:r>
              <a:rPr lang="ja-JP" altLang="en-US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コードでアクセス</a:t>
            </a:r>
            <a:endParaRPr kumimoji="1" lang="en-US" altLang="ja-JP" dirty="0"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  <a:p>
            <a:r>
              <a:rPr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  <a:hlinkClick r:id="rId3"/>
              </a:rPr>
              <a:t>https://forms.gle/kYynnbwzmGRzUhph6</a:t>
            </a:r>
            <a:endParaRPr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49399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A3B981E7-ACE3-DA26-CCF2-8A1A39B6A9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セミナー企画趣旨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DC86C285-9B73-FF75-9771-B46E66677A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ChatGPT </a:t>
            </a:r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に代表される生成</a:t>
            </a:r>
            <a:r>
              <a:rPr kumimoji="1"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AI</a:t>
            </a:r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サービスが続々と登場している。</a:t>
            </a:r>
            <a:endParaRPr kumimoji="1"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研究を進め，論文を執筆する上で，これらが有能なアシスタントであることは間違いない。</a:t>
            </a:r>
            <a:endParaRPr kumimoji="1"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しかし，利用方法に制限はないのか？</a:t>
            </a:r>
            <a:endParaRPr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7415708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コンテンツ プレースホルダー 4" descr="グラフィカル ユーザー インターフェイス&#10;&#10;AI 生成コンテンツは誤りを含む可能性があります。">
            <a:extLst>
              <a:ext uri="{FF2B5EF4-FFF2-40B4-BE49-F238E27FC236}">
                <a16:creationId xmlns:a16="http://schemas.microsoft.com/office/drawing/2014/main" id="{35767138-3B83-2209-86D0-AE8AC7261724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1" y="387418"/>
            <a:ext cx="6338000" cy="5398527"/>
          </a:xfrm>
        </p:spPr>
      </p:pic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818064A0-E75E-42E9-3032-7C98CA2B61DE}"/>
              </a:ext>
            </a:extLst>
          </p:cNvPr>
          <p:cNvSpPr txBox="1"/>
          <p:nvPr/>
        </p:nvSpPr>
        <p:spPr>
          <a:xfrm>
            <a:off x="2653863" y="5903023"/>
            <a:ext cx="55547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/>
              <a:t>https://sakana.ai/ai-scientist-first-publication-jp/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4928444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コンテンツ プレースホルダー 4" descr="テキスト&#10;&#10;AI 生成コンテンツは誤りを含む可能性があります。">
            <a:extLst>
              <a:ext uri="{FF2B5EF4-FFF2-40B4-BE49-F238E27FC236}">
                <a16:creationId xmlns:a16="http://schemas.microsoft.com/office/drawing/2014/main" id="{D21DE35B-2A56-505C-4B5F-167587D770FC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222" y="882047"/>
            <a:ext cx="9974317" cy="5642849"/>
          </a:xfrm>
        </p:spPr>
      </p:pic>
    </p:spTree>
    <p:extLst>
      <p:ext uri="{BB962C8B-B14F-4D97-AF65-F5344CB8AC3E}">
        <p14:creationId xmlns:p14="http://schemas.microsoft.com/office/powerpoint/2010/main" val="41504544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78FBF4CF-6523-F576-A260-952A38A4C1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BE67B56A-98DF-D6FA-E946-796A483526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科学誌 </a:t>
            </a:r>
            <a:r>
              <a:rPr lang="en-US" altLang="ja-JP" i="1" dirty="0">
                <a:latin typeface="Times New Roman" panose="02020603050405020304" pitchFamily="18" charset="0"/>
                <a:ea typeface="UD デジタル 教科書体 NK" panose="02020400000000000000" pitchFamily="18" charset="-128"/>
                <a:cs typeface="Times New Roman" panose="02020603050405020304" pitchFamily="18" charset="0"/>
              </a:rPr>
              <a:t>Nature</a:t>
            </a:r>
            <a:r>
              <a:rPr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 </a:t>
            </a:r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の基本原則</a:t>
            </a:r>
            <a:endParaRPr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pPr lvl="1"/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生成</a:t>
            </a:r>
            <a:r>
              <a:rPr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AI</a:t>
            </a:r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は著者になれない</a:t>
            </a:r>
            <a:endParaRPr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pPr lvl="1"/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論文中でその利用を明記する</a:t>
            </a:r>
            <a:endParaRPr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「このツールの理にかなった利用を認めた上で、乱用を避けるための明確なガイドラインを定める必要があります」</a:t>
            </a:r>
            <a:r>
              <a:rPr lang="ja-JP" altLang="en-US" sz="1800" dirty="0"/>
              <a:t>（</a:t>
            </a:r>
            <a:r>
              <a:rPr lang="en-US" altLang="ja-JP" sz="1800" dirty="0"/>
              <a:t>『Nature </a:t>
            </a:r>
            <a:r>
              <a:rPr lang="ja-JP" altLang="en-US" sz="1800" dirty="0"/>
              <a:t>ダイジェスト</a:t>
            </a:r>
            <a:r>
              <a:rPr lang="en-US" altLang="ja-JP" sz="1800" dirty="0"/>
              <a:t>』 Vol.20 No.4 Editorial</a:t>
            </a:r>
            <a:r>
              <a:rPr lang="ja-JP" altLang="en-US" sz="1800" dirty="0"/>
              <a:t>）</a:t>
            </a:r>
            <a:endParaRPr lang="en-US" altLang="ja-JP" sz="1800" dirty="0"/>
          </a:p>
        </p:txBody>
      </p:sp>
    </p:spTree>
    <p:extLst>
      <p:ext uri="{BB962C8B-B14F-4D97-AF65-F5344CB8AC3E}">
        <p14:creationId xmlns:p14="http://schemas.microsoft.com/office/powerpoint/2010/main" val="17504957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64EAE00-96FE-50BF-B281-401B864E9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5C93EAC3-27EC-DE95-16AC-F323107840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i="1" dirty="0">
                <a:latin typeface="Times New Roman" panose="02020603050405020304" pitchFamily="18" charset="0"/>
                <a:ea typeface="UD デジタル 教科書体 NK" panose="02020400000000000000" pitchFamily="18" charset="-128"/>
                <a:cs typeface="Times New Roman" panose="02020603050405020304" pitchFamily="18" charset="0"/>
              </a:rPr>
              <a:t>Nature</a:t>
            </a:r>
            <a:r>
              <a:rPr kumimoji="1"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 </a:t>
            </a:r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が定めたような一般的な原則に加えて、具体的な利用法の可否についての議論が必要だろう。</a:t>
            </a:r>
            <a:endParaRPr kumimoji="1"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pPr lvl="1"/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統計的な分析の結果（定型的）を書いてもらうのはよい？</a:t>
            </a:r>
            <a:endParaRPr kumimoji="1"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pPr lvl="2"/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定型的だから問題ない？</a:t>
            </a:r>
            <a:endParaRPr kumimoji="1"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pPr lvl="1"/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考察を書いてもらうのはよい？</a:t>
            </a:r>
            <a:endParaRPr kumimoji="1"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pPr lvl="2"/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書いてもらったうえで，修正すれば問題ない？</a:t>
            </a:r>
            <a:endParaRPr kumimoji="1"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pPr lvl="2"/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それならばどの程度修正すればよい？</a:t>
            </a:r>
            <a:endParaRPr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いずれ</a:t>
            </a:r>
            <a:r>
              <a:rPr kumimoji="1"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『</a:t>
            </a:r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コンピュータ＆エデュケーション</a:t>
            </a:r>
            <a:r>
              <a:rPr kumimoji="1"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』</a:t>
            </a:r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でのガイドラインを定めることになるかもしれない。</a:t>
            </a:r>
          </a:p>
        </p:txBody>
      </p:sp>
    </p:spTree>
    <p:extLst>
      <p:ext uri="{BB962C8B-B14F-4D97-AF65-F5344CB8AC3E}">
        <p14:creationId xmlns:p14="http://schemas.microsoft.com/office/powerpoint/2010/main" val="23867841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4B799578-B35A-4D88-0D8E-3C8F67B49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E433B268-89DA-FE22-6465-BF0673ED2C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このセミナーでは，参加者のみなさまとの議論に時間をとりたい。</a:t>
            </a:r>
            <a:endParaRPr kumimoji="1"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pPr lvl="1"/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論文執筆での生成</a:t>
            </a:r>
            <a:r>
              <a:rPr kumimoji="1"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AI</a:t>
            </a:r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の適切な使用について</a:t>
            </a:r>
            <a:endParaRPr kumimoji="1"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pPr lvl="1"/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使用方法のガイドラインについて</a:t>
            </a:r>
          </a:p>
        </p:txBody>
      </p:sp>
    </p:spTree>
    <p:extLst>
      <p:ext uri="{BB962C8B-B14F-4D97-AF65-F5344CB8AC3E}">
        <p14:creationId xmlns:p14="http://schemas.microsoft.com/office/powerpoint/2010/main" val="8713135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47DBDFD-4CF7-05E8-BBE1-969B76504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さまざまな生成</a:t>
            </a:r>
            <a:r>
              <a:rPr kumimoji="1" lang="en-US" altLang="ja-JP" dirty="0"/>
              <a:t>AI</a:t>
            </a:r>
            <a:endParaRPr kumimoji="1" lang="ja-JP" altLang="en-US" dirty="0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506641BB-194A-510B-7EF2-3699F5833D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元祖</a:t>
            </a:r>
            <a:endParaRPr kumimoji="1"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pPr lvl="1"/>
            <a:r>
              <a:rPr kumimoji="1"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ChatGPT</a:t>
            </a:r>
          </a:p>
          <a:p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サービス連携</a:t>
            </a:r>
            <a:endParaRPr kumimoji="1"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pPr lvl="1"/>
            <a:r>
              <a:rPr kumimoji="1"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Microsoft Copilot</a:t>
            </a:r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（</a:t>
            </a:r>
            <a:r>
              <a:rPr kumimoji="1"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Edge</a:t>
            </a:r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や</a:t>
            </a:r>
            <a:r>
              <a:rPr kumimoji="1"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Office</a:t>
            </a:r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と）</a:t>
            </a:r>
            <a:endParaRPr kumimoji="1"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pPr lvl="1"/>
            <a:r>
              <a:rPr kumimoji="1"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Google Gemini</a:t>
            </a:r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（</a:t>
            </a:r>
            <a:r>
              <a:rPr kumimoji="1"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Google </a:t>
            </a:r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のサービスと</a:t>
            </a:r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　</a:t>
            </a:r>
            <a:r>
              <a:rPr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YouTube</a:t>
            </a:r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動画の要約</a:t>
            </a:r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）</a:t>
            </a:r>
            <a:endParaRPr kumimoji="1"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pPr lvl="1"/>
            <a:r>
              <a:rPr kumimoji="1"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Apple Intelligence</a:t>
            </a:r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（</a:t>
            </a:r>
            <a:r>
              <a:rPr kumimoji="1"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Apple</a:t>
            </a:r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のサービスと）</a:t>
            </a:r>
            <a:endParaRPr kumimoji="1"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pPr lvl="1"/>
            <a:r>
              <a:rPr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Grok</a:t>
            </a:r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（</a:t>
            </a:r>
            <a:r>
              <a:rPr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X </a:t>
            </a:r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と）</a:t>
            </a:r>
            <a:endParaRPr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209701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B16CE8B-4DB4-E4EB-6AAE-A6511744B3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D46EC56E-851E-CD0D-F902-58819062A2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文章作成</a:t>
            </a:r>
            <a:endParaRPr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pPr lvl="1"/>
            <a:r>
              <a:rPr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Claude</a:t>
            </a:r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（図の作成，翻訳，プログラミングも）</a:t>
            </a:r>
            <a:endParaRPr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動画文字起こし</a:t>
            </a:r>
            <a:endParaRPr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pPr lvl="1"/>
            <a:r>
              <a:rPr lang="en-US" altLang="ja-JP" dirty="0" err="1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Glasp</a:t>
            </a:r>
            <a:endParaRPr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r>
              <a:rPr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AI</a:t>
            </a:r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検索エンジン</a:t>
            </a:r>
            <a:endParaRPr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pPr lvl="1"/>
            <a:r>
              <a:rPr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Perplexity</a:t>
            </a:r>
          </a:p>
          <a:p>
            <a:pPr lvl="1"/>
            <a:r>
              <a:rPr lang="en-US" altLang="ja-JP" dirty="0" err="1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Genspark</a:t>
            </a:r>
            <a:endParaRPr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384828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7EAF8512-491C-101C-576A-83241715B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BA2F61A9-0252-D1B0-9C05-6CDD589498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情報管理</a:t>
            </a:r>
            <a:endParaRPr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pPr lvl="1"/>
            <a:r>
              <a:rPr lang="en-US" altLang="ja-JP" dirty="0" err="1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NotebookLM</a:t>
            </a:r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（文書要約　複数文書についての対話）</a:t>
            </a:r>
            <a:endParaRPr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スライド作成</a:t>
            </a:r>
            <a:endParaRPr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pPr lvl="1"/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イルシル</a:t>
            </a:r>
          </a:p>
          <a:p>
            <a:pPr lvl="1"/>
            <a:r>
              <a:rPr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Slides GPT</a:t>
            </a:r>
          </a:p>
          <a:p>
            <a:pPr lvl="1"/>
            <a:r>
              <a:rPr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Gamma AI</a:t>
            </a:r>
            <a:endParaRPr lang="ja-JP" altLang="en-US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0607004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4851F43E-32D3-212A-849E-8FCB7DB8B7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Nature</a:t>
            </a:r>
            <a:r>
              <a:rPr kumimoji="1" lang="en-US" altLang="ja-JP" dirty="0"/>
              <a:t> </a:t>
            </a:r>
            <a:r>
              <a:rPr kumimoji="1" lang="ja-JP" altLang="en-US" dirty="0"/>
              <a:t>のガイドライン</a:t>
            </a:r>
          </a:p>
        </p:txBody>
      </p:sp>
      <p:pic>
        <p:nvPicPr>
          <p:cNvPr id="5" name="コンテンツ プレースホルダー 4" descr="テキスト, 手紙&#10;&#10;AI 生成コンテンツは誤りを含む可能性があります。">
            <a:extLst>
              <a:ext uri="{FF2B5EF4-FFF2-40B4-BE49-F238E27FC236}">
                <a16:creationId xmlns:a16="http://schemas.microsoft.com/office/drawing/2014/main" id="{0EF4AB66-25C2-D7C9-995E-61BEF79C04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050" y="1806102"/>
            <a:ext cx="10673882" cy="3449070"/>
          </a:xfrm>
        </p:spPr>
      </p:pic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AC91C623-8885-30C0-9641-68FFB7BC936A}"/>
              </a:ext>
            </a:extLst>
          </p:cNvPr>
          <p:cNvSpPr txBox="1"/>
          <p:nvPr/>
        </p:nvSpPr>
        <p:spPr>
          <a:xfrm>
            <a:off x="953050" y="5528441"/>
            <a:ext cx="55130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/>
              <a:t>（</a:t>
            </a:r>
            <a:r>
              <a:rPr lang="en-US" altLang="ja-JP" dirty="0"/>
              <a:t>『Nature </a:t>
            </a:r>
            <a:r>
              <a:rPr lang="ja-JP" altLang="en-US" dirty="0"/>
              <a:t>ダイジェスト</a:t>
            </a:r>
            <a:r>
              <a:rPr lang="en-US" altLang="ja-JP" dirty="0"/>
              <a:t>』 Vol.20 No.4 Editorial</a:t>
            </a:r>
            <a:r>
              <a:rPr lang="ja-JP" altLang="en-US" dirty="0"/>
              <a:t>）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1507232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57F4826-63E2-408E-3C17-B3E409B94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pic>
        <p:nvPicPr>
          <p:cNvPr id="5" name="コンテンツ プレースホルダー 4" descr="テキスト, 手紙&#10;&#10;AI 生成コンテンツは誤りを含む可能性があります。">
            <a:extLst>
              <a:ext uri="{FF2B5EF4-FFF2-40B4-BE49-F238E27FC236}">
                <a16:creationId xmlns:a16="http://schemas.microsoft.com/office/drawing/2014/main" id="{82A42BCA-74C7-B344-E8EC-14BD8F76CC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303" y="1904714"/>
            <a:ext cx="9195394" cy="4433023"/>
          </a:xfrm>
        </p:spPr>
      </p:pic>
    </p:spTree>
    <p:extLst>
      <p:ext uri="{BB962C8B-B14F-4D97-AF65-F5344CB8AC3E}">
        <p14:creationId xmlns:p14="http://schemas.microsoft.com/office/powerpoint/2010/main" val="22452573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1872648-0AD4-B4F3-0201-EA94A2F95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i="1" dirty="0">
                <a:latin typeface="Times New Roman" panose="02020603050405020304" pitchFamily="18" charset="0"/>
                <a:ea typeface="Calibri Light" panose="020F0302020204030204" pitchFamily="34" charset="0"/>
                <a:cs typeface="Times New Roman" panose="02020603050405020304" pitchFamily="18" charset="0"/>
              </a:rPr>
              <a:t>Science</a:t>
            </a:r>
            <a:r>
              <a:rPr kumimoji="1" lang="en-US" altLang="ja-JP" dirty="0"/>
              <a:t> </a:t>
            </a:r>
            <a:r>
              <a:rPr kumimoji="1" lang="ja-JP" altLang="en-US" dirty="0"/>
              <a:t>のガイドライン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C7F7F3A3-A4E7-3668-93CF-B9AEB88A4F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Science</a:t>
            </a:r>
            <a:r>
              <a:rPr kumimoji="1" lang="en-US" altLang="ja-JP" dirty="0"/>
              <a:t> </a:t>
            </a:r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も</a:t>
            </a:r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，</a:t>
            </a:r>
            <a:r>
              <a:rPr kumimoji="1"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AI</a:t>
            </a:r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プログラムは著者になれないとした。</a:t>
            </a:r>
            <a:endParaRPr kumimoji="1"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「</a:t>
            </a:r>
            <a:r>
              <a:rPr kumimoji="1"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ChatGPT </a:t>
            </a:r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のような</a:t>
            </a:r>
            <a:r>
              <a:rPr kumimoji="1"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AI</a:t>
            </a:r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ツールが生成したテキストを論文で使用することはできず，図，画像，グラフィックスもそうしたツールで生成してはならない」</a:t>
            </a:r>
            <a:endParaRPr kumimoji="1"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pPr lvl="1"/>
            <a:r>
              <a:rPr lang="en-US" altLang="ja-JP" i="1" dirty="0">
                <a:latin typeface="Times New Roman" panose="02020603050405020304" pitchFamily="18" charset="0"/>
                <a:ea typeface="UD デジタル 教科書体 NK" panose="02020400000000000000" pitchFamily="18" charset="-128"/>
                <a:cs typeface="Times New Roman" panose="02020603050405020304" pitchFamily="18" charset="0"/>
              </a:rPr>
              <a:t>Nature</a:t>
            </a:r>
            <a:r>
              <a:rPr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 </a:t>
            </a:r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よりも厳しい。</a:t>
            </a:r>
            <a:endParaRPr kumimoji="1" lang="ja-JP" altLang="en-US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</p:txBody>
      </p:sp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64083EBD-4BE5-5DDF-4F14-BC7113246384}"/>
              </a:ext>
            </a:extLst>
          </p:cNvPr>
          <p:cNvSpPr txBox="1"/>
          <p:nvPr/>
        </p:nvSpPr>
        <p:spPr>
          <a:xfrm>
            <a:off x="1302651" y="4289593"/>
            <a:ext cx="100511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参考記事：学術誌</a:t>
            </a:r>
            <a:r>
              <a:rPr kumimoji="1" lang="en-US" altLang="ja-JP" dirty="0"/>
              <a:t>Science</a:t>
            </a:r>
            <a:r>
              <a:rPr kumimoji="1" lang="ja-JP" altLang="en-US" dirty="0"/>
              <a:t>が</a:t>
            </a:r>
            <a:r>
              <a:rPr kumimoji="1" lang="en-US" altLang="ja-JP" dirty="0"/>
              <a:t>ChatGPT</a:t>
            </a:r>
            <a:r>
              <a:rPr kumimoji="1" lang="ja-JP" altLang="en-US" dirty="0"/>
              <a:t>などの</a:t>
            </a:r>
            <a:r>
              <a:rPr kumimoji="1" lang="en-US" altLang="ja-JP" dirty="0"/>
              <a:t>AI</a:t>
            </a:r>
            <a:r>
              <a:rPr kumimoji="1" lang="ja-JP" altLang="en-US" dirty="0"/>
              <a:t>を論文の著者として認めないポリシー改定を実施</a:t>
            </a:r>
            <a:endParaRPr kumimoji="1" lang="en-US" altLang="ja-JP" dirty="0"/>
          </a:p>
          <a:p>
            <a:r>
              <a:rPr kumimoji="1" lang="en-US" altLang="ja-JP" dirty="0" err="1"/>
              <a:t>Gigazine</a:t>
            </a:r>
            <a:r>
              <a:rPr kumimoji="1" lang="en-US" altLang="ja-JP" dirty="0"/>
              <a:t> 2023</a:t>
            </a:r>
            <a:r>
              <a:rPr kumimoji="1" lang="ja-JP" altLang="en-US" dirty="0"/>
              <a:t>年</a:t>
            </a:r>
            <a:r>
              <a:rPr kumimoji="1" lang="en-US" altLang="ja-JP" dirty="0"/>
              <a:t>1</a:t>
            </a:r>
            <a:r>
              <a:rPr kumimoji="1" lang="ja-JP" altLang="en-US" dirty="0"/>
              <a:t>月</a:t>
            </a:r>
            <a:r>
              <a:rPr kumimoji="1" lang="en-US" altLang="ja-JP" dirty="0"/>
              <a:t>27</a:t>
            </a:r>
            <a:r>
              <a:rPr kumimoji="1" lang="ja-JP" altLang="en-US" dirty="0"/>
              <a:t>日</a:t>
            </a:r>
            <a:endParaRPr kumimoji="1" lang="en-US" altLang="ja-JP" dirty="0"/>
          </a:p>
          <a:p>
            <a:r>
              <a:rPr lang="en-US" altLang="ja-JP" dirty="0"/>
              <a:t>https://gigazine.net/news/20230127-science-journals-editorial-policies-chatgpt/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2625665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コンテンツ プレースホルダー 4" descr="グラフィカル ユーザー インターフェイス, テキスト, アプリケーション, メール&#10;&#10;AI 生成コンテンツは誤りを含む可能性があります。">
            <a:extLst>
              <a:ext uri="{FF2B5EF4-FFF2-40B4-BE49-F238E27FC236}">
                <a16:creationId xmlns:a16="http://schemas.microsoft.com/office/drawing/2014/main" id="{C90F1530-6ABF-DA47-6F28-4D63AD7605E7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440" y="852378"/>
            <a:ext cx="10077120" cy="5153244"/>
          </a:xfrm>
        </p:spPr>
      </p:pic>
    </p:spTree>
    <p:extLst>
      <p:ext uri="{BB962C8B-B14F-4D97-AF65-F5344CB8AC3E}">
        <p14:creationId xmlns:p14="http://schemas.microsoft.com/office/powerpoint/2010/main" val="19233889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 descr="手紙 が含まれている画像&#10;&#10;AI 生成コンテンツは誤りを含む可能性があります。">
            <a:extLst>
              <a:ext uri="{FF2B5EF4-FFF2-40B4-BE49-F238E27FC236}">
                <a16:creationId xmlns:a16="http://schemas.microsoft.com/office/drawing/2014/main" id="{91002DA3-A3A4-0822-9893-499726DC3E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090" y="1605122"/>
            <a:ext cx="10999485" cy="3647756"/>
          </a:xfrm>
          <a:prstGeom prst="rect">
            <a:avLst/>
          </a:prstGeom>
        </p:spPr>
      </p:pic>
      <p:cxnSp>
        <p:nvCxnSpPr>
          <p:cNvPr id="5" name="直線コネクタ 4">
            <a:extLst>
              <a:ext uri="{FF2B5EF4-FFF2-40B4-BE49-F238E27FC236}">
                <a16:creationId xmlns:a16="http://schemas.microsoft.com/office/drawing/2014/main" id="{BA71F3EA-AB79-A98D-BAAB-940E053CBBD1}"/>
              </a:ext>
            </a:extLst>
          </p:cNvPr>
          <p:cNvCxnSpPr/>
          <p:nvPr/>
        </p:nvCxnSpPr>
        <p:spPr>
          <a:xfrm>
            <a:off x="8707821" y="3373821"/>
            <a:ext cx="1744717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" name="直線コネクタ 5">
            <a:extLst>
              <a:ext uri="{FF2B5EF4-FFF2-40B4-BE49-F238E27FC236}">
                <a16:creationId xmlns:a16="http://schemas.microsoft.com/office/drawing/2014/main" id="{7253407D-FFFB-DC36-8571-8B47051BE019}"/>
              </a:ext>
            </a:extLst>
          </p:cNvPr>
          <p:cNvCxnSpPr>
            <a:cxnSpLocks/>
          </p:cNvCxnSpPr>
          <p:nvPr/>
        </p:nvCxnSpPr>
        <p:spPr>
          <a:xfrm>
            <a:off x="1135118" y="3710152"/>
            <a:ext cx="9884979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" name="直線コネクタ 7">
            <a:extLst>
              <a:ext uri="{FF2B5EF4-FFF2-40B4-BE49-F238E27FC236}">
                <a16:creationId xmlns:a16="http://schemas.microsoft.com/office/drawing/2014/main" id="{DE2791F2-5B40-81EB-6BD7-558660462174}"/>
              </a:ext>
            </a:extLst>
          </p:cNvPr>
          <p:cNvCxnSpPr>
            <a:cxnSpLocks/>
          </p:cNvCxnSpPr>
          <p:nvPr/>
        </p:nvCxnSpPr>
        <p:spPr>
          <a:xfrm>
            <a:off x="1087821" y="4051738"/>
            <a:ext cx="673187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73518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タイトル 5">
            <a:extLst>
              <a:ext uri="{FF2B5EF4-FFF2-40B4-BE49-F238E27FC236}">
                <a16:creationId xmlns:a16="http://schemas.microsoft.com/office/drawing/2014/main" id="{4EDC8D68-C2FF-49AE-DDC0-1A6A13D39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A0126491-C2A2-C29E-F8BF-7BCAECBB466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AI </a:t>
            </a:r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を著者とできない点は，多くの論文誌で共通している。</a:t>
            </a:r>
            <a:endParaRPr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細かな点についてはかなり違いがある。</a:t>
            </a:r>
            <a:endParaRPr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pPr lvl="1"/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参考：</a:t>
            </a:r>
            <a:r>
              <a:rPr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NII</a:t>
            </a:r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シンポジウムでの鷲崎弘宜先生の講演（右図）</a:t>
            </a:r>
            <a:endParaRPr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endParaRPr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われわれ</a:t>
            </a:r>
            <a:r>
              <a:rPr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CIEC</a:t>
            </a:r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はどうするか？</a:t>
            </a:r>
            <a:endParaRPr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endParaRPr lang="ja-JP" altLang="en-US" dirty="0"/>
          </a:p>
        </p:txBody>
      </p:sp>
      <p:pic>
        <p:nvPicPr>
          <p:cNvPr id="9" name="コンテンツ プレースホルダー 8" descr="グラフィカル ユーザー インターフェイス, テキスト, アプリケーション&#10;&#10;AI 生成コンテンツは誤りを含む可能性があります。">
            <a:extLst>
              <a:ext uri="{FF2B5EF4-FFF2-40B4-BE49-F238E27FC236}">
                <a16:creationId xmlns:a16="http://schemas.microsoft.com/office/drawing/2014/main" id="{3783460D-90FD-6455-D5D5-3A5D396226D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2390" y="1825625"/>
            <a:ext cx="5121219" cy="4351338"/>
          </a:xfrm>
        </p:spPr>
      </p:pic>
    </p:spTree>
    <p:extLst>
      <p:ext uri="{BB962C8B-B14F-4D97-AF65-F5344CB8AC3E}">
        <p14:creationId xmlns:p14="http://schemas.microsoft.com/office/powerpoint/2010/main" val="30486634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26B1C92B-E807-A49E-760B-5058174ADE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あり？　なし？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FABEDE41-4404-722A-D270-9F7560D08A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研究プロセス（研究計画の立案，データ分析など）で</a:t>
            </a:r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の</a:t>
            </a:r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生成</a:t>
            </a:r>
            <a:r>
              <a:rPr kumimoji="1"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AI</a:t>
            </a:r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の使用は，われわれ編集委員会がかかわるところではない。</a:t>
            </a:r>
            <a:endParaRPr kumimoji="1"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論文作成での生成</a:t>
            </a:r>
            <a:r>
              <a:rPr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AI</a:t>
            </a:r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の具体的な使用例について，許容されるかどうかを考える。</a:t>
            </a:r>
            <a:endParaRPr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endParaRPr kumimoji="1"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r>
              <a:rPr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https://forms.gle/kYynnbwzmGRzUhph6</a:t>
            </a:r>
          </a:p>
        </p:txBody>
      </p:sp>
    </p:spTree>
    <p:extLst>
      <p:ext uri="{BB962C8B-B14F-4D97-AF65-F5344CB8AC3E}">
        <p14:creationId xmlns:p14="http://schemas.microsoft.com/office/powerpoint/2010/main" val="20324369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7A356B70-87F3-295E-3C2E-F37D897051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914F959B-FBB6-5055-97BE-6150BDF6D0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論文執筆において，以下に述べる生成</a:t>
            </a:r>
            <a:r>
              <a:rPr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AI</a:t>
            </a:r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の使用法は許容されるでしょうか？　それぞれの使用法について「あり」「なし」のいずれかをご回答ください。続いて，その回答理由，許容される条件などがあれば，記述してください</a:t>
            </a:r>
            <a:endParaRPr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r>
              <a:rPr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  <a:hlinkClick r:id="rId2"/>
              </a:rPr>
              <a:t>https://forms.gle/kYynnbwzmGRzUhph6</a:t>
            </a:r>
            <a:endParaRPr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endParaRPr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</p:txBody>
      </p:sp>
      <p:pic>
        <p:nvPicPr>
          <p:cNvPr id="5" name="図 4" descr="QR コード&#10;&#10;AI 生成コンテンツは誤りを含む可能性があります。">
            <a:extLst>
              <a:ext uri="{FF2B5EF4-FFF2-40B4-BE49-F238E27FC236}">
                <a16:creationId xmlns:a16="http://schemas.microsoft.com/office/drawing/2014/main" id="{FED90C7C-C484-ED11-F3A2-08B2B3879B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9724" y="3095800"/>
            <a:ext cx="2800000" cy="2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2235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B6BF0B1-A210-F0EE-CFB3-AD89C84BA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E6A491BB-8F41-3E1F-A359-AB861EE082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いくつかの先行研究</a:t>
            </a:r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を生成 </a:t>
            </a:r>
            <a:r>
              <a:rPr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AI </a:t>
            </a:r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に入力して，まとめを作成した。これを論文のイントロダクションパートに使った。</a:t>
            </a:r>
            <a:endParaRPr kumimoji="1" lang="ja-JP" altLang="en-US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546789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1A5D0CA-EB32-20C1-8643-BC3C999AE4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F57BAA2A-376F-66A9-E482-49AC2D5EA1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統計的なデータ分析を行ったので，定型的な分析結果の報告を生成</a:t>
            </a:r>
            <a:r>
              <a:rPr kumimoji="1"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AI</a:t>
            </a:r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で作成した。それを結果のセクションで使った。</a:t>
            </a:r>
          </a:p>
        </p:txBody>
      </p:sp>
    </p:spTree>
    <p:extLst>
      <p:ext uri="{BB962C8B-B14F-4D97-AF65-F5344CB8AC3E}">
        <p14:creationId xmlns:p14="http://schemas.microsoft.com/office/powerpoint/2010/main" val="9075956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D610C09-3EB5-DF5D-211D-4E269BB7B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A34E934A-188D-E09B-59C7-A1927A196A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生成</a:t>
            </a:r>
            <a:r>
              <a:rPr kumimoji="1"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AI</a:t>
            </a:r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で作成した図を論文に使用した。</a:t>
            </a:r>
            <a:endParaRPr kumimoji="1" lang="en-US" altLang="ja-JP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  <a:p>
            <a:pPr lvl="1"/>
            <a:r>
              <a:rPr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どのような図なのかによる？</a:t>
            </a:r>
            <a:endParaRPr kumimoji="1" lang="ja-JP" altLang="en-US" dirty="0">
              <a:latin typeface="UD デジタル 教科書体 NK" panose="02020400000000000000" pitchFamily="18" charset="-128"/>
              <a:ea typeface="UD デジタル 教科書体 NK" panose="02020400000000000000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588926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4D0336DD-610E-6DBC-00F3-9E96B62969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6B12562F-0420-C3F4-0E7B-975EF4142A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研究の目的と，データ分析の結果を生成</a:t>
            </a:r>
            <a:r>
              <a:rPr kumimoji="1"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AI</a:t>
            </a:r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に入力して，考察を書いた。それを論文の考察セクションで使った。</a:t>
            </a:r>
          </a:p>
        </p:txBody>
      </p:sp>
    </p:spTree>
    <p:extLst>
      <p:ext uri="{BB962C8B-B14F-4D97-AF65-F5344CB8AC3E}">
        <p14:creationId xmlns:p14="http://schemas.microsoft.com/office/powerpoint/2010/main" val="8472590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9554E214-88B1-642D-B2B0-FA02545AF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341410B7-4993-C109-ADAD-0C3523C1F6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論文本体を書き上げたので，それを生成</a:t>
            </a:r>
            <a:r>
              <a:rPr kumimoji="1"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AI</a:t>
            </a:r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で要約して，論文のアブストラクトにした。</a:t>
            </a:r>
          </a:p>
        </p:txBody>
      </p:sp>
    </p:spTree>
    <p:extLst>
      <p:ext uri="{BB962C8B-B14F-4D97-AF65-F5344CB8AC3E}">
        <p14:creationId xmlns:p14="http://schemas.microsoft.com/office/powerpoint/2010/main" val="33106268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71C9969-FAD3-9312-1F29-BA68BD09D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D26ED91D-160C-58BE-C090-0965520A55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日本語で作成したアブストラクトを</a:t>
            </a:r>
            <a:r>
              <a:rPr kumimoji="1" lang="en-US" altLang="ja-JP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AI</a:t>
            </a:r>
            <a:r>
              <a:rPr kumimoji="1" lang="ja-JP" altLang="en-US" dirty="0">
                <a:latin typeface="UD デジタル 教科書体 NK" panose="02020400000000000000" pitchFamily="18" charset="-128"/>
                <a:ea typeface="UD デジタル 教科書体 NK" panose="02020400000000000000" pitchFamily="18" charset="-128"/>
              </a:rPr>
              <a:t>で翻訳し，論文の英文アブストラクトとした。</a:t>
            </a:r>
          </a:p>
        </p:txBody>
      </p:sp>
    </p:spTree>
    <p:extLst>
      <p:ext uri="{BB962C8B-B14F-4D97-AF65-F5344CB8AC3E}">
        <p14:creationId xmlns:p14="http://schemas.microsoft.com/office/powerpoint/2010/main" val="463617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44FED187-F6D0-384A-1570-C516515A2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おわりに：格言をひとつ</a:t>
            </a:r>
            <a:endParaRPr kumimoji="1" lang="ja-JP" altLang="en-US" dirty="0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14E453A6-EA6B-D97C-4849-0AFC55A031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>
                <a:latin typeface="UD デジタル 教科書体 N-R" panose="02020400000000000000" pitchFamily="17" charset="-128"/>
                <a:ea typeface="UD デジタル 教科書体 N-R" panose="02020400000000000000" pitchFamily="17" charset="-128"/>
              </a:rPr>
              <a:t>テクノロジーは人をより賢くはしない。人もテクノロジー</a:t>
            </a:r>
            <a:r>
              <a:rPr lang="ja-JP" altLang="en-US" dirty="0">
                <a:latin typeface="UD デジタル 教科書体 N-R" panose="02020400000000000000" pitchFamily="17" charset="-128"/>
                <a:ea typeface="UD デジタル 教科書体 N-R" panose="02020400000000000000" pitchFamily="17" charset="-128"/>
              </a:rPr>
              <a:t>を賢くはしない。その両者の結合，人＋人工物が賢いのだ。</a:t>
            </a:r>
            <a:br>
              <a:rPr lang="en-US" altLang="ja-JP" dirty="0">
                <a:latin typeface="UD デジタル 教科書体 N-R" panose="02020400000000000000" pitchFamily="17" charset="-128"/>
                <a:ea typeface="UD デジタル 教科書体 N-R" panose="02020400000000000000" pitchFamily="17" charset="-128"/>
              </a:rPr>
            </a:br>
            <a:r>
              <a:rPr lang="ja-JP" altLang="en-US" sz="2000" dirty="0">
                <a:latin typeface="UD デジタル 教科書体 N-R" panose="02020400000000000000" pitchFamily="17" charset="-128"/>
                <a:ea typeface="UD デジタル 教科書体 N-R" panose="02020400000000000000" pitchFamily="17" charset="-128"/>
              </a:rPr>
              <a:t>（</a:t>
            </a:r>
            <a:r>
              <a:rPr lang="en-US" altLang="ja-JP" sz="2000" dirty="0">
                <a:latin typeface="UD デジタル 教科書体 N-R" panose="02020400000000000000" pitchFamily="17" charset="-128"/>
                <a:ea typeface="UD デジタル 教科書体 N-R" panose="02020400000000000000" pitchFamily="17" charset="-128"/>
              </a:rPr>
              <a:t>D. A. </a:t>
            </a:r>
            <a:r>
              <a:rPr lang="ja-JP" altLang="en-US" sz="2000" dirty="0">
                <a:latin typeface="UD デジタル 教科書体 N-R" panose="02020400000000000000" pitchFamily="17" charset="-128"/>
                <a:ea typeface="UD デジタル 教科書体 N-R" panose="02020400000000000000" pitchFamily="17" charset="-128"/>
              </a:rPr>
              <a:t>ノーマン</a:t>
            </a:r>
            <a:r>
              <a:rPr lang="en-US" altLang="ja-JP" sz="2000" dirty="0">
                <a:latin typeface="UD デジタル 教科書体 N-R" panose="02020400000000000000" pitchFamily="17" charset="-128"/>
                <a:ea typeface="UD デジタル 教科書体 N-R" panose="02020400000000000000" pitchFamily="17" charset="-128"/>
              </a:rPr>
              <a:t>『</a:t>
            </a:r>
            <a:r>
              <a:rPr lang="ja-JP" altLang="en-US" sz="2000" dirty="0">
                <a:latin typeface="UD デジタル 教科書体 N-R" panose="02020400000000000000" pitchFamily="17" charset="-128"/>
                <a:ea typeface="UD デジタル 教科書体 N-R" panose="02020400000000000000" pitchFamily="17" charset="-128"/>
              </a:rPr>
              <a:t>誰のためのデザイン？（増補・改訂版）</a:t>
            </a:r>
            <a:r>
              <a:rPr lang="en-US" altLang="ja-JP" sz="2000" dirty="0">
                <a:latin typeface="UD デジタル 教科書体 N-R" panose="02020400000000000000" pitchFamily="17" charset="-128"/>
                <a:ea typeface="UD デジタル 教科書体 N-R" panose="02020400000000000000" pitchFamily="17" charset="-128"/>
              </a:rPr>
              <a:t>』p.158</a:t>
            </a:r>
            <a:r>
              <a:rPr lang="ja-JP" altLang="en-US" sz="2000" dirty="0">
                <a:latin typeface="UD デジタル 教科書体 N-R" panose="02020400000000000000" pitchFamily="17" charset="-128"/>
                <a:ea typeface="UD デジタル 教科書体 N-R" panose="02020400000000000000" pitchFamily="17" charset="-128"/>
              </a:rPr>
              <a:t>）</a:t>
            </a:r>
            <a:endParaRPr lang="en-US" altLang="ja-JP" sz="2000" dirty="0">
              <a:latin typeface="UD デジタル 教科書体 N-R" panose="02020400000000000000" pitchFamily="17" charset="-128"/>
              <a:ea typeface="UD デジタル 教科書体 N-R" panose="02020400000000000000" pitchFamily="17" charset="-128"/>
            </a:endParaRPr>
          </a:p>
          <a:p>
            <a:pPr marL="0" indent="0">
              <a:buNone/>
            </a:pP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5776032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游ゴシック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</TotalTime>
  <Words>900</Words>
  <Application>Microsoft Office PowerPoint</Application>
  <PresentationFormat>ワイド画面</PresentationFormat>
  <Paragraphs>81</Paragraphs>
  <Slides>25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7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25</vt:i4>
      </vt:variant>
    </vt:vector>
  </HeadingPairs>
  <TitlesOfParts>
    <vt:vector size="33" baseType="lpstr">
      <vt:lpstr>BIZ UDPゴシック</vt:lpstr>
      <vt:lpstr>UD デジタル 教科書体 NK</vt:lpstr>
      <vt:lpstr>UD デジタル 教科書体 N-R</vt:lpstr>
      <vt:lpstr>游ゴシック</vt:lpstr>
      <vt:lpstr>游ゴシック Light</vt:lpstr>
      <vt:lpstr>Arial</vt:lpstr>
      <vt:lpstr>Times New Roman</vt:lpstr>
      <vt:lpstr>Office テーマ</vt:lpstr>
      <vt:lpstr>論文執筆での生成AIの適切な使用 ーガイドラインについての議論ー</vt:lpstr>
      <vt:lpstr>セミナー企画趣旨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さまざまな生成AI</vt:lpstr>
      <vt:lpstr>PowerPoint プレゼンテーション</vt:lpstr>
      <vt:lpstr>PowerPoint プレゼンテーション</vt:lpstr>
      <vt:lpstr>Nature のガイドライン</vt:lpstr>
      <vt:lpstr>PowerPoint プレゼンテーション</vt:lpstr>
      <vt:lpstr>Science のガイドライン</vt:lpstr>
      <vt:lpstr>PowerPoint プレゼンテーション</vt:lpstr>
      <vt:lpstr>PowerPoint プレゼンテーション</vt:lpstr>
      <vt:lpstr>PowerPoint プレゼンテーション</vt:lpstr>
      <vt:lpstr>あり？　なし？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おわりに：格言をひとつ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敦 寺尾</dc:creator>
  <cp:lastModifiedBy>敦 寺尾</cp:lastModifiedBy>
  <cp:revision>5</cp:revision>
  <dcterms:created xsi:type="dcterms:W3CDTF">2025-08-19T21:31:20Z</dcterms:created>
  <dcterms:modified xsi:type="dcterms:W3CDTF">2025-08-23T02:50:21Z</dcterms:modified>
</cp:coreProperties>
</file>